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sldIdLst>
    <p:sldId id="256" r:id="rId6"/>
    <p:sldId id="257" r:id="rId7"/>
    <p:sldId id="277" r:id="rId8"/>
    <p:sldId id="279" r:id="rId9"/>
    <p:sldId id="281" r:id="rId10"/>
    <p:sldId id="287" r:id="rId11"/>
    <p:sldId id="288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B25"/>
    <a:srgbClr val="5349C9"/>
    <a:srgbClr val="1F4B8C"/>
    <a:srgbClr val="E95D16"/>
    <a:srgbClr val="372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02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68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7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04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25222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87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38838" y="25222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812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1" y="660730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387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3745" y="349758"/>
            <a:ext cx="0" cy="6160135"/>
          </a:xfrm>
          <a:custGeom>
            <a:avLst/>
            <a:gdLst/>
            <a:ahLst/>
            <a:cxnLst/>
            <a:rect l="l" t="t" r="r" b="b"/>
            <a:pathLst>
              <a:path h="6160134">
                <a:moveTo>
                  <a:pt x="0" y="0"/>
                </a:moveTo>
                <a:lnTo>
                  <a:pt x="0" y="6159741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941302" y="349758"/>
            <a:ext cx="0" cy="6160135"/>
          </a:xfrm>
          <a:custGeom>
            <a:avLst/>
            <a:gdLst/>
            <a:ahLst/>
            <a:cxnLst/>
            <a:rect l="l" t="t" r="r" b="b"/>
            <a:pathLst>
              <a:path h="6160134">
                <a:moveTo>
                  <a:pt x="0" y="0"/>
                </a:moveTo>
                <a:lnTo>
                  <a:pt x="0" y="6159741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3745" y="670483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80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3745" y="761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28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41302" y="670483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80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941302" y="761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289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038838" y="660730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812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2806" y="252222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52806" y="6607302"/>
            <a:ext cx="11489055" cy="0"/>
          </a:xfrm>
          <a:custGeom>
            <a:avLst/>
            <a:gdLst/>
            <a:ahLst/>
            <a:cxnLst/>
            <a:rect l="l" t="t" r="r" b="b"/>
            <a:pathLst>
              <a:path w="11489055">
                <a:moveTo>
                  <a:pt x="0" y="0"/>
                </a:moveTo>
                <a:lnTo>
                  <a:pt x="11488928" y="0"/>
                </a:lnTo>
              </a:path>
            </a:pathLst>
          </a:custGeom>
          <a:ln w="7620">
            <a:solidFill>
              <a:srgbClr val="004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7450" y="6256401"/>
            <a:ext cx="2654010" cy="1597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0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79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67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9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10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63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6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9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39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0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9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7E71-0866-4CFF-A084-A05454F017EA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B9A8-D35D-4B8C-AE35-5292E6C2E4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0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256" y="456946"/>
            <a:ext cx="1139748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2744" y="1814322"/>
            <a:ext cx="6980555" cy="287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005A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6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1F9F3-B1FB-4A98-A029-8FE0157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10" y="3464802"/>
            <a:ext cx="9144000" cy="1475769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+mn-lt"/>
              </a:rPr>
              <a:t>An International Business School Connected to the </a:t>
            </a:r>
            <a:r>
              <a:rPr lang="en-US" sz="4800" b="1" i="1" dirty="0">
                <a:latin typeface="+mn-lt"/>
              </a:rPr>
              <a:t>World</a:t>
            </a:r>
            <a:r>
              <a:rPr lang="en-US" sz="4800" i="1" dirty="0">
                <a:latin typeface="+mn-lt"/>
              </a:rPr>
              <a:t>.</a:t>
            </a:r>
            <a:endParaRPr lang="fr-FR" sz="4800" i="1" dirty="0">
              <a:latin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E3DB2F-4EF1-4B9A-AB22-5256068F0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b="22427"/>
          <a:stretch/>
        </p:blipFill>
        <p:spPr bwMode="auto">
          <a:xfrm>
            <a:off x="3561556" y="747783"/>
            <a:ext cx="5068887" cy="17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1A4F4B-5C94-43C1-A24D-AD5CFC02B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87" r="49260"/>
          <a:stretch/>
        </p:blipFill>
        <p:spPr>
          <a:xfrm>
            <a:off x="9429620" y="-1"/>
            <a:ext cx="2762380" cy="2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6BCAFE-77C0-425C-877C-1175E968F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50" r="41865" b="1"/>
          <a:stretch/>
        </p:blipFill>
        <p:spPr>
          <a:xfrm>
            <a:off x="11047230" y="-1"/>
            <a:ext cx="1144770" cy="904285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4784173-076E-482F-AF31-9CDD82D5890F}"/>
              </a:ext>
            </a:extLst>
          </p:cNvPr>
          <p:cNvSpPr/>
          <p:nvPr/>
        </p:nvSpPr>
        <p:spPr>
          <a:xfrm>
            <a:off x="2020168" y="924656"/>
            <a:ext cx="8317306" cy="444900"/>
          </a:xfrm>
          <a:prstGeom prst="roundRect">
            <a:avLst/>
          </a:prstGeom>
          <a:solidFill>
            <a:srgbClr val="E95D1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Bachelor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International en Management de Projet &amp; Business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4677D29-3F7E-45A8-BF8F-8D74C341C9B1}"/>
              </a:ext>
            </a:extLst>
          </p:cNvPr>
          <p:cNvSpPr/>
          <p:nvPr/>
        </p:nvSpPr>
        <p:spPr>
          <a:xfrm>
            <a:off x="2521703" y="1440025"/>
            <a:ext cx="7742946" cy="139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4 Certificats internationaux (au choix dès S4)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Tourisme &amp; Événementiel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Sport Management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Data &amp; Intelligence Artificielle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Finance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25ACACF-00D1-4CA5-97D4-FF6BEA4B72B3}"/>
              </a:ext>
            </a:extLst>
          </p:cNvPr>
          <p:cNvSpPr/>
          <p:nvPr/>
        </p:nvSpPr>
        <p:spPr>
          <a:xfrm>
            <a:off x="1927351" y="819209"/>
            <a:ext cx="8543704" cy="20014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177D78-D8C2-4432-B95B-F1D114E40F0D}"/>
              </a:ext>
            </a:extLst>
          </p:cNvPr>
          <p:cNvSpPr/>
          <p:nvPr/>
        </p:nvSpPr>
        <p:spPr>
          <a:xfrm>
            <a:off x="2042295" y="3090203"/>
            <a:ext cx="8313814" cy="356405"/>
          </a:xfrm>
          <a:prstGeom prst="roundRect">
            <a:avLst/>
          </a:prstGeom>
          <a:solidFill>
            <a:srgbClr val="E95D1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Master en Ingénierie Financière &amp; Innovation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0B1C3B6-8859-4B80-AD4E-69DAFFEC1F91}"/>
              </a:ext>
            </a:extLst>
          </p:cNvPr>
          <p:cNvSpPr/>
          <p:nvPr/>
        </p:nvSpPr>
        <p:spPr>
          <a:xfrm>
            <a:off x="2020167" y="3690774"/>
            <a:ext cx="8313815" cy="356405"/>
          </a:xfrm>
          <a:prstGeom prst="roundRect">
            <a:avLst/>
          </a:prstGeom>
          <a:solidFill>
            <a:srgbClr val="E95D1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Master en Marketing &amp; Intelligence Artificielle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8788F2A-BD6E-494B-80B7-4E347575D654}"/>
              </a:ext>
            </a:extLst>
          </p:cNvPr>
          <p:cNvSpPr/>
          <p:nvPr/>
        </p:nvSpPr>
        <p:spPr>
          <a:xfrm>
            <a:off x="1927350" y="3077580"/>
            <a:ext cx="8543705" cy="4029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6929A4E-19A5-4A42-8EEC-81BD30FF4CFB}"/>
              </a:ext>
            </a:extLst>
          </p:cNvPr>
          <p:cNvSpPr/>
          <p:nvPr/>
        </p:nvSpPr>
        <p:spPr>
          <a:xfrm>
            <a:off x="1927349" y="3678074"/>
            <a:ext cx="8543705" cy="4029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0A2F1A2-D728-4D52-80D9-1FDB9EE2D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30" t="70808" r="5904" b="10389"/>
          <a:stretch/>
        </p:blipFill>
        <p:spPr>
          <a:xfrm>
            <a:off x="9556801" y="4201999"/>
            <a:ext cx="1094106" cy="1805965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5B14BBA-9C65-4EE6-886D-6E0B1CE62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2" t="70808" r="83524" b="10042"/>
          <a:stretch/>
        </p:blipFill>
        <p:spPr>
          <a:xfrm>
            <a:off x="1801743" y="4191665"/>
            <a:ext cx="1044379" cy="1839253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9154030-CD27-416D-A22C-EE632707F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0" t="70808" r="72209" b="10042"/>
          <a:stretch/>
        </p:blipFill>
        <p:spPr>
          <a:xfrm>
            <a:off x="2944482" y="4207719"/>
            <a:ext cx="1022761" cy="1839253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5A54DDD-82FC-4D8F-8E34-FACE9729A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15" t="70808" r="61068" b="9777"/>
          <a:stretch/>
        </p:blipFill>
        <p:spPr>
          <a:xfrm>
            <a:off x="4068272" y="4201999"/>
            <a:ext cx="1031081" cy="1864663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B1D8CC5-89F3-4AD5-A364-A833E4564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51" t="70808" r="50013" b="9388"/>
          <a:stretch/>
        </p:blipFill>
        <p:spPr>
          <a:xfrm>
            <a:off x="5196222" y="4191665"/>
            <a:ext cx="1052340" cy="1902039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ED3768B-A5F6-429E-AE91-E43599C5F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05" t="70808" r="39287" b="9875"/>
          <a:stretch/>
        </p:blipFill>
        <p:spPr>
          <a:xfrm>
            <a:off x="6350493" y="4191665"/>
            <a:ext cx="1020451" cy="1855308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E58A92E-C7AF-4A6D-95C2-CF338E668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60" t="70808" r="28014" b="9875"/>
          <a:stretch/>
        </p:blipFill>
        <p:spPr>
          <a:xfrm>
            <a:off x="7473381" y="4201999"/>
            <a:ext cx="1041710" cy="1855309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A70A4F1-ED5C-4F12-ABD1-488C9D4AD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86" t="70808" r="17288" b="9450"/>
          <a:stretch/>
        </p:blipFill>
        <p:spPr>
          <a:xfrm>
            <a:off x="8515091" y="4209523"/>
            <a:ext cx="1041710" cy="1896158"/>
          </a:xfrm>
          <a:prstGeom prst="rect">
            <a:avLst/>
          </a:prstGeom>
          <a:ln>
            <a:solidFill>
              <a:srgbClr val="1F4B8C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A0A2A5-44EE-4723-8E0B-A7F5CB227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34" b="3344"/>
          <a:stretch/>
        </p:blipFill>
        <p:spPr>
          <a:xfrm>
            <a:off x="10334846" y="4082573"/>
            <a:ext cx="1857154" cy="2775427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44BBB79-9C15-4B3B-814D-385BA95F55DC}"/>
              </a:ext>
            </a:extLst>
          </p:cNvPr>
          <p:cNvSpPr/>
          <p:nvPr/>
        </p:nvSpPr>
        <p:spPr>
          <a:xfrm>
            <a:off x="2160954" y="81264"/>
            <a:ext cx="8379078" cy="629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Votre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Parcours International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commence ici :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138EB3B-FB69-4211-A743-0F3B9D4ABCAA}"/>
              </a:ext>
            </a:extLst>
          </p:cNvPr>
          <p:cNvSpPr/>
          <p:nvPr/>
        </p:nvSpPr>
        <p:spPr>
          <a:xfrm>
            <a:off x="1821650" y="6410559"/>
            <a:ext cx="2664626" cy="283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Nous voyons loin, avec vous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364EDEC-2EB7-4B87-84D0-984C4B663033}"/>
              </a:ext>
            </a:extLst>
          </p:cNvPr>
          <p:cNvSpPr/>
          <p:nvPr/>
        </p:nvSpPr>
        <p:spPr>
          <a:xfrm>
            <a:off x="7705726" y="6410559"/>
            <a:ext cx="2664626" cy="283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www.eslsca.ma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89C18CF-1772-4308-A650-75B31F0047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06" t="351" b="5266"/>
          <a:stretch/>
        </p:blipFill>
        <p:spPr>
          <a:xfrm>
            <a:off x="864" y="551543"/>
            <a:ext cx="1857154" cy="63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7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7330" y="-107061"/>
            <a:ext cx="7146269" cy="46790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67184" y="6633159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345" y="2976556"/>
            <a:ext cx="1713230" cy="8413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+145.000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Etudiants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345" y="1802638"/>
            <a:ext cx="10541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Campus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dans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809345" y="1960829"/>
            <a:ext cx="11614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00449B"/>
                </a:solidFill>
              </a:rPr>
              <a:t>9</a:t>
            </a:r>
            <a:r>
              <a:rPr sz="3500" spc="-15" dirty="0">
                <a:solidFill>
                  <a:srgbClr val="00449B"/>
                </a:solidFill>
              </a:rPr>
              <a:t> </a:t>
            </a:r>
            <a:r>
              <a:rPr sz="3500" spc="-20" dirty="0">
                <a:solidFill>
                  <a:srgbClr val="00449B"/>
                </a:solidFill>
              </a:rPr>
              <a:t>pays</a:t>
            </a:r>
            <a:endParaRPr sz="3500" dirty="0"/>
          </a:p>
        </p:txBody>
      </p:sp>
      <p:sp>
        <p:nvSpPr>
          <p:cNvPr id="7" name="object 7"/>
          <p:cNvSpPr txBox="1"/>
          <p:nvPr/>
        </p:nvSpPr>
        <p:spPr>
          <a:xfrm>
            <a:off x="832205" y="5457273"/>
            <a:ext cx="1807210" cy="8413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0" cap="none" spc="-2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+600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Programmes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dispensés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05" y="4171932"/>
            <a:ext cx="2085339" cy="8420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0" cap="none" spc="-2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+300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Partenaires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internationaux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9598" y="1929470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1"/>
                </a:lnTo>
                <a:lnTo>
                  <a:pt x="185927" y="187451"/>
                </a:lnTo>
                <a:lnTo>
                  <a:pt x="185927" y="0"/>
                </a:lnTo>
                <a:close/>
              </a:path>
            </a:pathLst>
          </a:custGeom>
          <a:solidFill>
            <a:srgbClr val="009B7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96067" y="854893"/>
            <a:ext cx="381000" cy="277296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8"/>
                </a:lnTo>
                <a:lnTo>
                  <a:pt x="185927" y="185928"/>
                </a:lnTo>
                <a:lnTo>
                  <a:pt x="185927" y="0"/>
                </a:lnTo>
                <a:close/>
              </a:path>
            </a:pathLst>
          </a:custGeom>
          <a:solidFill>
            <a:srgbClr val="15EFE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96067" y="2967993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2"/>
                </a:lnTo>
                <a:lnTo>
                  <a:pt x="185927" y="187452"/>
                </a:lnTo>
                <a:lnTo>
                  <a:pt x="185927" y="0"/>
                </a:lnTo>
                <a:close/>
              </a:path>
            </a:pathLst>
          </a:custGeom>
          <a:solidFill>
            <a:srgbClr val="9200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84520" y="2620984"/>
            <a:ext cx="381000" cy="277297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8"/>
                </a:lnTo>
                <a:lnTo>
                  <a:pt x="185927" y="185928"/>
                </a:lnTo>
                <a:lnTo>
                  <a:pt x="185927" y="0"/>
                </a:lnTo>
                <a:close/>
              </a:path>
            </a:pathLst>
          </a:custGeom>
          <a:solidFill>
            <a:srgbClr val="FFA35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4382" y="497033"/>
            <a:ext cx="755571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Espagne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96773" y="539321"/>
            <a:ext cx="380999" cy="280136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7"/>
                </a:lnTo>
                <a:lnTo>
                  <a:pt x="185927" y="185927"/>
                </a:lnTo>
                <a:lnTo>
                  <a:pt x="185927" y="0"/>
                </a:lnTo>
                <a:close/>
              </a:path>
            </a:pathLst>
          </a:custGeom>
          <a:solidFill>
            <a:srgbClr val="FFD70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82112" y="1236520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2"/>
                </a:lnTo>
                <a:lnTo>
                  <a:pt x="185927" y="187452"/>
                </a:lnTo>
                <a:lnTo>
                  <a:pt x="185927" y="0"/>
                </a:lnTo>
                <a:close/>
              </a:path>
            </a:pathLst>
          </a:custGeom>
          <a:solidFill>
            <a:srgbClr val="8E96C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02056" y="1560882"/>
            <a:ext cx="381000" cy="280136"/>
          </a:xfrm>
          <a:custGeom>
            <a:avLst/>
            <a:gdLst/>
            <a:ahLst/>
            <a:cxnLst/>
            <a:rect l="l" t="t" r="r" b="b"/>
            <a:pathLst>
              <a:path w="186054" h="187960">
                <a:moveTo>
                  <a:pt x="185927" y="0"/>
                </a:moveTo>
                <a:lnTo>
                  <a:pt x="0" y="0"/>
                </a:lnTo>
                <a:lnTo>
                  <a:pt x="0" y="187451"/>
                </a:lnTo>
                <a:lnTo>
                  <a:pt x="185927" y="187451"/>
                </a:lnTo>
                <a:lnTo>
                  <a:pt x="185927" y="0"/>
                </a:lnTo>
                <a:close/>
              </a:path>
            </a:pathLst>
          </a:custGeom>
          <a:solidFill>
            <a:srgbClr val="34D22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82112" y="2287713"/>
            <a:ext cx="381000" cy="277297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8"/>
                </a:lnTo>
                <a:lnTo>
                  <a:pt x="185927" y="185928"/>
                </a:lnTo>
                <a:lnTo>
                  <a:pt x="185927" y="0"/>
                </a:lnTo>
                <a:close/>
              </a:path>
            </a:pathLst>
          </a:custGeom>
          <a:solidFill>
            <a:srgbClr val="EE090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2024" y="761"/>
            <a:ext cx="9078467" cy="6858000"/>
            <a:chOff x="192024" y="761"/>
            <a:chExt cx="9078467" cy="6858000"/>
          </a:xfrm>
        </p:grpSpPr>
        <p:sp>
          <p:nvSpPr>
            <p:cNvPr id="19" name="object 19"/>
            <p:cNvSpPr/>
            <p:nvPr/>
          </p:nvSpPr>
          <p:spPr>
            <a:xfrm>
              <a:off x="4150614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704076"/>
                  </a:moveTo>
                  <a:lnTo>
                    <a:pt x="0" y="6857885"/>
                  </a:lnTo>
                </a:path>
                <a:path h="6858000">
                  <a:moveTo>
                    <a:pt x="0" y="0"/>
                  </a:moveTo>
                  <a:lnTo>
                    <a:pt x="0" y="153289"/>
                  </a:lnTo>
                </a:path>
              </a:pathLst>
            </a:custGeom>
            <a:ln w="7620">
              <a:solidFill>
                <a:srgbClr val="0044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52138" y="332993"/>
              <a:ext cx="0" cy="6193790"/>
            </a:xfrm>
            <a:custGeom>
              <a:avLst/>
              <a:gdLst/>
              <a:ahLst/>
              <a:cxnLst/>
              <a:rect l="l" t="t" r="r" b="b"/>
              <a:pathLst>
                <a:path h="6193790">
                  <a:moveTo>
                    <a:pt x="0" y="5046726"/>
                  </a:moveTo>
                  <a:lnTo>
                    <a:pt x="0" y="6193269"/>
                  </a:lnTo>
                </a:path>
                <a:path h="6193790">
                  <a:moveTo>
                    <a:pt x="0" y="3822954"/>
                  </a:moveTo>
                  <a:lnTo>
                    <a:pt x="0" y="4895850"/>
                  </a:lnTo>
                </a:path>
                <a:path h="6193790">
                  <a:moveTo>
                    <a:pt x="0" y="2527554"/>
                  </a:moveTo>
                  <a:lnTo>
                    <a:pt x="0" y="3672078"/>
                  </a:lnTo>
                </a:path>
                <a:path h="6193790">
                  <a:moveTo>
                    <a:pt x="0" y="1285493"/>
                  </a:moveTo>
                  <a:lnTo>
                    <a:pt x="0" y="2376678"/>
                  </a:lnTo>
                </a:path>
                <a:path h="6193790">
                  <a:moveTo>
                    <a:pt x="0" y="0"/>
                  </a:moveTo>
                  <a:lnTo>
                    <a:pt x="0" y="1134617"/>
                  </a:lnTo>
                </a:path>
              </a:pathLst>
            </a:custGeom>
            <a:ln w="7620">
              <a:solidFill>
                <a:srgbClr val="0044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073652" y="181355"/>
              <a:ext cx="158750" cy="6495415"/>
            </a:xfrm>
            <a:custGeom>
              <a:avLst/>
              <a:gdLst/>
              <a:ahLst/>
              <a:cxnLst/>
              <a:rect l="l" t="t" r="r" b="b"/>
              <a:pathLst>
                <a:path w="158750" h="6495415">
                  <a:moveTo>
                    <a:pt x="150876" y="6344412"/>
                  </a:moveTo>
                  <a:lnTo>
                    <a:pt x="0" y="6344412"/>
                  </a:lnTo>
                  <a:lnTo>
                    <a:pt x="0" y="6495288"/>
                  </a:lnTo>
                  <a:lnTo>
                    <a:pt x="150876" y="6495288"/>
                  </a:lnTo>
                  <a:lnTo>
                    <a:pt x="150876" y="6344412"/>
                  </a:lnTo>
                  <a:close/>
                </a:path>
                <a:path w="158750" h="6495415">
                  <a:moveTo>
                    <a:pt x="158496" y="0"/>
                  </a:moveTo>
                  <a:lnTo>
                    <a:pt x="7620" y="0"/>
                  </a:lnTo>
                  <a:lnTo>
                    <a:pt x="7620" y="150876"/>
                  </a:lnTo>
                  <a:lnTo>
                    <a:pt x="158496" y="15087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1855" y="1528572"/>
              <a:ext cx="3701415" cy="3801110"/>
            </a:xfrm>
            <a:custGeom>
              <a:avLst/>
              <a:gdLst/>
              <a:ahLst/>
              <a:cxnLst/>
              <a:rect l="l" t="t" r="r" b="b"/>
              <a:pathLst>
                <a:path w="3701415" h="3801110">
                  <a:moveTo>
                    <a:pt x="0" y="0"/>
                  </a:moveTo>
                  <a:lnTo>
                    <a:pt x="3701288" y="0"/>
                  </a:lnTo>
                </a:path>
                <a:path w="3701415" h="3801110">
                  <a:moveTo>
                    <a:pt x="0" y="1266443"/>
                  </a:moveTo>
                  <a:lnTo>
                    <a:pt x="3701288" y="1266443"/>
                  </a:lnTo>
                </a:path>
                <a:path w="3701415" h="3801110">
                  <a:moveTo>
                    <a:pt x="0" y="2534411"/>
                  </a:moveTo>
                  <a:lnTo>
                    <a:pt x="3701288" y="2534411"/>
                  </a:lnTo>
                </a:path>
                <a:path w="3701415" h="3801110">
                  <a:moveTo>
                    <a:pt x="0" y="3800855"/>
                  </a:moveTo>
                  <a:lnTo>
                    <a:pt x="3701288" y="3800855"/>
                  </a:lnTo>
                </a:path>
              </a:pathLst>
            </a:custGeom>
            <a:ln w="3175">
              <a:solidFill>
                <a:srgbClr val="00449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2024" y="1467611"/>
              <a:ext cx="4040504" cy="3912235"/>
            </a:xfrm>
            <a:custGeom>
              <a:avLst/>
              <a:gdLst/>
              <a:ahLst/>
              <a:cxnLst/>
              <a:rect l="l" t="t" r="r" b="b"/>
              <a:pathLst>
                <a:path w="4040504" h="3912235">
                  <a:moveTo>
                    <a:pt x="150876" y="3761232"/>
                  </a:moveTo>
                  <a:lnTo>
                    <a:pt x="0" y="3761232"/>
                  </a:lnTo>
                  <a:lnTo>
                    <a:pt x="0" y="3912108"/>
                  </a:lnTo>
                  <a:lnTo>
                    <a:pt x="150876" y="3912108"/>
                  </a:lnTo>
                  <a:lnTo>
                    <a:pt x="150876" y="3761232"/>
                  </a:lnTo>
                  <a:close/>
                </a:path>
                <a:path w="4040504" h="3912235">
                  <a:moveTo>
                    <a:pt x="150876" y="2537460"/>
                  </a:moveTo>
                  <a:lnTo>
                    <a:pt x="0" y="2537460"/>
                  </a:lnTo>
                  <a:lnTo>
                    <a:pt x="0" y="2688336"/>
                  </a:lnTo>
                  <a:lnTo>
                    <a:pt x="150876" y="2688336"/>
                  </a:lnTo>
                  <a:lnTo>
                    <a:pt x="150876" y="2537460"/>
                  </a:lnTo>
                  <a:close/>
                </a:path>
                <a:path w="4040504" h="3912235">
                  <a:moveTo>
                    <a:pt x="150876" y="1242060"/>
                  </a:moveTo>
                  <a:lnTo>
                    <a:pt x="0" y="1242060"/>
                  </a:lnTo>
                  <a:lnTo>
                    <a:pt x="0" y="1392936"/>
                  </a:lnTo>
                  <a:lnTo>
                    <a:pt x="150876" y="1392936"/>
                  </a:lnTo>
                  <a:lnTo>
                    <a:pt x="150876" y="1242060"/>
                  </a:lnTo>
                  <a:close/>
                </a:path>
                <a:path w="4040504" h="3912235">
                  <a:moveTo>
                    <a:pt x="150876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150876" y="150876"/>
                  </a:lnTo>
                  <a:lnTo>
                    <a:pt x="150876" y="0"/>
                  </a:lnTo>
                  <a:close/>
                </a:path>
                <a:path w="4040504" h="3912235">
                  <a:moveTo>
                    <a:pt x="4040124" y="3761232"/>
                  </a:moveTo>
                  <a:lnTo>
                    <a:pt x="3889248" y="3761232"/>
                  </a:lnTo>
                  <a:lnTo>
                    <a:pt x="3889248" y="3912108"/>
                  </a:lnTo>
                  <a:lnTo>
                    <a:pt x="4040124" y="3912108"/>
                  </a:lnTo>
                  <a:lnTo>
                    <a:pt x="4040124" y="3761232"/>
                  </a:lnTo>
                  <a:close/>
                </a:path>
                <a:path w="4040504" h="3912235">
                  <a:moveTo>
                    <a:pt x="4040124" y="2537460"/>
                  </a:moveTo>
                  <a:lnTo>
                    <a:pt x="3889248" y="2537460"/>
                  </a:lnTo>
                  <a:lnTo>
                    <a:pt x="3889248" y="2688336"/>
                  </a:lnTo>
                  <a:lnTo>
                    <a:pt x="4040124" y="2688336"/>
                  </a:lnTo>
                  <a:lnTo>
                    <a:pt x="4040124" y="2537460"/>
                  </a:lnTo>
                  <a:close/>
                </a:path>
                <a:path w="4040504" h="3912235">
                  <a:moveTo>
                    <a:pt x="4040124" y="1242060"/>
                  </a:moveTo>
                  <a:lnTo>
                    <a:pt x="3889248" y="1242060"/>
                  </a:lnTo>
                  <a:lnTo>
                    <a:pt x="3889248" y="1392936"/>
                  </a:lnTo>
                  <a:lnTo>
                    <a:pt x="4040124" y="1392936"/>
                  </a:lnTo>
                  <a:lnTo>
                    <a:pt x="4040124" y="1242060"/>
                  </a:lnTo>
                  <a:close/>
                </a:path>
                <a:path w="4040504" h="3912235">
                  <a:moveTo>
                    <a:pt x="4040124" y="0"/>
                  </a:moveTo>
                  <a:lnTo>
                    <a:pt x="3889248" y="0"/>
                  </a:lnTo>
                  <a:lnTo>
                    <a:pt x="3889248" y="150876"/>
                  </a:lnTo>
                  <a:lnTo>
                    <a:pt x="4040124" y="150876"/>
                  </a:lnTo>
                  <a:lnTo>
                    <a:pt x="404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224771" y="2191511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42291" y="0"/>
                  </a:moveTo>
                  <a:lnTo>
                    <a:pt x="3428" y="0"/>
                  </a:lnTo>
                  <a:lnTo>
                    <a:pt x="0" y="3428"/>
                  </a:lnTo>
                  <a:lnTo>
                    <a:pt x="0" y="7620"/>
                  </a:lnTo>
                  <a:lnTo>
                    <a:pt x="0" y="43814"/>
                  </a:lnTo>
                  <a:lnTo>
                    <a:pt x="3428" y="47243"/>
                  </a:lnTo>
                  <a:lnTo>
                    <a:pt x="42291" y="47243"/>
                  </a:lnTo>
                  <a:lnTo>
                    <a:pt x="45720" y="43814"/>
                  </a:lnTo>
                  <a:lnTo>
                    <a:pt x="45720" y="3428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224771" y="2191511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0" y="7620"/>
                  </a:moveTo>
                  <a:lnTo>
                    <a:pt x="0" y="3428"/>
                  </a:lnTo>
                  <a:lnTo>
                    <a:pt x="3428" y="0"/>
                  </a:lnTo>
                  <a:lnTo>
                    <a:pt x="7620" y="0"/>
                  </a:lnTo>
                  <a:lnTo>
                    <a:pt x="38100" y="0"/>
                  </a:lnTo>
                  <a:lnTo>
                    <a:pt x="42291" y="0"/>
                  </a:lnTo>
                  <a:lnTo>
                    <a:pt x="45720" y="3428"/>
                  </a:lnTo>
                  <a:lnTo>
                    <a:pt x="45720" y="7620"/>
                  </a:lnTo>
                  <a:lnTo>
                    <a:pt x="45720" y="39624"/>
                  </a:lnTo>
                  <a:lnTo>
                    <a:pt x="45720" y="43814"/>
                  </a:lnTo>
                  <a:lnTo>
                    <a:pt x="42291" y="47243"/>
                  </a:lnTo>
                  <a:lnTo>
                    <a:pt x="38100" y="47243"/>
                  </a:lnTo>
                  <a:lnTo>
                    <a:pt x="7620" y="47243"/>
                  </a:lnTo>
                  <a:lnTo>
                    <a:pt x="3428" y="47243"/>
                  </a:lnTo>
                  <a:lnTo>
                    <a:pt x="0" y="43814"/>
                  </a:lnTo>
                  <a:lnTo>
                    <a:pt x="0" y="39624"/>
                  </a:lnTo>
                  <a:lnTo>
                    <a:pt x="0" y="7620"/>
                  </a:lnTo>
                  <a:close/>
                </a:path>
              </a:pathLst>
            </a:custGeom>
            <a:ln w="12192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 descr="Planeta Formación y Universidade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423671"/>
              <a:ext cx="2229379" cy="864108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0096067" y="3304103"/>
            <a:ext cx="381000" cy="277297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185927" y="0"/>
                </a:moveTo>
                <a:lnTo>
                  <a:pt x="0" y="0"/>
                </a:lnTo>
                <a:lnTo>
                  <a:pt x="0" y="185927"/>
                </a:lnTo>
                <a:lnTo>
                  <a:pt x="185927" y="185927"/>
                </a:lnTo>
                <a:lnTo>
                  <a:pt x="185927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84382" y="776786"/>
            <a:ext cx="903144" cy="280461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1590" marR="22860" lvl="0" indent="0" defTabSz="914400" eaLnBrk="1" fontAlgn="auto" latinLnBrk="0" hangingPunct="1">
              <a:lnSpc>
                <a:spcPct val="1454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Colombie France Italie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1590" marR="5080" lvl="0" indent="0" defTabSz="914400" eaLnBrk="1" fontAlgn="auto" latinLnBrk="0" hangingPunct="1">
              <a:lnSpc>
                <a:spcPct val="1413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Andorre Maroc Egypte Amérique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Suisse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C9815-0E58-4911-BAA9-624EA4238FE3}"/>
              </a:ext>
            </a:extLst>
          </p:cNvPr>
          <p:cNvSpPr/>
          <p:nvPr/>
        </p:nvSpPr>
        <p:spPr>
          <a:xfrm>
            <a:off x="4253101" y="4236807"/>
            <a:ext cx="7603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ESLSCA appartient à un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réseau éducatif mondial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présent en Europe, Afrique et Amérique.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449B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Faire partie du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Groupe Planeta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, c’est bénéficier d’une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reconnaissance mondiale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449B"/>
                </a:solidFill>
                <a:effectLst/>
                <a:uLnTx/>
                <a:uFillTx/>
                <a:latin typeface="Calibri"/>
                <a:cs typeface="Calibri"/>
              </a:rPr>
              <a:t>et d’un réseau académique unique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C5BAC3BF-A41B-429C-825C-82DEAB000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294" y="796497"/>
            <a:ext cx="9859285" cy="581559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F67B25"/>
                </a:solidFill>
              </a:rPr>
              <a:t>🎯 ADN : INTERNATIONAL ENTREPRENEURIAT EXCELLENCE.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9BF231-F94E-4CCD-9BB1-A3D146532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8683" r="50000"/>
          <a:stretch/>
        </p:blipFill>
        <p:spPr>
          <a:xfrm>
            <a:off x="10119181" y="0"/>
            <a:ext cx="2072820" cy="20773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F13C74-609B-4DD4-B7BE-4326CE6B1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99"/>
          <a:stretch/>
        </p:blipFill>
        <p:spPr>
          <a:xfrm>
            <a:off x="0" y="4523030"/>
            <a:ext cx="1811636" cy="2334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F93666-7D1A-4377-ADB2-B2F5E39CA792}"/>
              </a:ext>
            </a:extLst>
          </p:cNvPr>
          <p:cNvSpPr/>
          <p:nvPr/>
        </p:nvSpPr>
        <p:spPr>
          <a:xfrm>
            <a:off x="229294" y="1458574"/>
            <a:ext cx="10344477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00449B"/>
                </a:solidFill>
                <a:latin typeface="Calibri"/>
                <a:cs typeface="Calibri"/>
              </a:rPr>
              <a:t>Ancrée en Afrique et connectée au monde, ESLSCA Rabat forme des étudiants </a:t>
            </a:r>
            <a:r>
              <a:rPr lang="fr-FR" b="1" dirty="0">
                <a:solidFill>
                  <a:srgbClr val="00449B"/>
                </a:solidFill>
                <a:latin typeface="Calibri"/>
                <a:cs typeface="Calibri"/>
              </a:rPr>
              <a:t>ouverts, agiles et ambitieux</a:t>
            </a:r>
            <a:r>
              <a:rPr lang="fr-FR" dirty="0">
                <a:solidFill>
                  <a:srgbClr val="00449B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FD433-90FE-4709-8A40-C1F72143B1C3}"/>
              </a:ext>
            </a:extLst>
          </p:cNvPr>
          <p:cNvSpPr/>
          <p:nvPr/>
        </p:nvSpPr>
        <p:spPr>
          <a:xfrm>
            <a:off x="5243445" y="4153551"/>
            <a:ext cx="23042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00449B"/>
                </a:solidFill>
                <a:latin typeface="Calibri"/>
                <a:cs typeface="Calibri"/>
              </a:rPr>
              <a:t>ENTREPRENEURIAT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Créativité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Leadership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Esprit d’initiative.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A5D821-E1C6-44B6-9A9B-9B87929C9154}"/>
              </a:ext>
            </a:extLst>
          </p:cNvPr>
          <p:cNvSpPr/>
          <p:nvPr/>
        </p:nvSpPr>
        <p:spPr>
          <a:xfrm>
            <a:off x="1499849" y="2270492"/>
            <a:ext cx="20124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500" dirty="0">
                <a:solidFill>
                  <a:srgbClr val="00449B"/>
                </a:solidFill>
                <a:latin typeface="Calibri"/>
                <a:cs typeface="Calibri"/>
              </a:rPr>
              <a:t>🌍</a:t>
            </a:r>
            <a:endParaRPr lang="fr-FR" sz="9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E199D-E8B6-412F-BD94-A192BC7B474C}"/>
              </a:ext>
            </a:extLst>
          </p:cNvPr>
          <p:cNvSpPr/>
          <p:nvPr/>
        </p:nvSpPr>
        <p:spPr>
          <a:xfrm>
            <a:off x="9244911" y="2334970"/>
            <a:ext cx="220445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500" dirty="0">
                <a:solidFill>
                  <a:srgbClr val="00449B"/>
                </a:solidFill>
                <a:latin typeface="Calibri"/>
                <a:cs typeface="Calibri"/>
              </a:rPr>
              <a:t>🎓</a:t>
            </a:r>
            <a:endParaRPr lang="fr-FR" sz="9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0EE6B7-B0DD-4B71-8860-13D92B31DA75}"/>
              </a:ext>
            </a:extLst>
          </p:cNvPr>
          <p:cNvSpPr/>
          <p:nvPr/>
        </p:nvSpPr>
        <p:spPr>
          <a:xfrm>
            <a:off x="5313412" y="2291503"/>
            <a:ext cx="26734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500" dirty="0">
                <a:solidFill>
                  <a:srgbClr val="00449B"/>
                </a:solidFill>
                <a:latin typeface="Calibri"/>
                <a:cs typeface="Calibri"/>
              </a:rPr>
              <a:t>💡</a:t>
            </a:r>
            <a:endParaRPr lang="fr-FR" sz="9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F97C7-78D5-4996-8A4E-0F721CCAC0B0}"/>
              </a:ext>
            </a:extLst>
          </p:cNvPr>
          <p:cNvSpPr/>
          <p:nvPr/>
        </p:nvSpPr>
        <p:spPr>
          <a:xfrm>
            <a:off x="1157631" y="4120140"/>
            <a:ext cx="2827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00449B"/>
                </a:solidFill>
                <a:latin typeface="Calibri"/>
                <a:cs typeface="Calibri"/>
              </a:rPr>
              <a:t>INTERNATIONAL</a:t>
            </a: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Ouverture sur le monde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Mobilité académique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Double diplôme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4F25EB-6C16-437C-97EE-A8C9E8E8D753}"/>
              </a:ext>
            </a:extLst>
          </p:cNvPr>
          <p:cNvSpPr/>
          <p:nvPr/>
        </p:nvSpPr>
        <p:spPr>
          <a:xfrm>
            <a:off x="8899727" y="4155677"/>
            <a:ext cx="28948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449B"/>
                </a:solidFill>
                <a:latin typeface="Calibri"/>
                <a:cs typeface="Calibri"/>
              </a:rPr>
              <a:t>EXCELLENCE</a:t>
            </a:r>
          </a:p>
          <a:p>
            <a:pPr algn="ctr" defTabSz="457200" rtl="0">
              <a:spcBef>
                <a:spcPct val="20000"/>
              </a:spcBef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Rigueur</a:t>
            </a:r>
          </a:p>
          <a:p>
            <a:pPr algn="ctr" defTabSz="457200" rtl="0">
              <a:spcBef>
                <a:spcPct val="20000"/>
              </a:spcBef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Qualité pédagogique</a:t>
            </a:r>
          </a:p>
          <a:p>
            <a:pPr algn="ctr" defTabSz="457200" rtl="0">
              <a:spcBef>
                <a:spcPct val="20000"/>
              </a:spcBef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47835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3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0AE2ADE-E52B-4826-AA17-A16FF983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8683" r="50000"/>
          <a:stretch/>
        </p:blipFill>
        <p:spPr>
          <a:xfrm>
            <a:off x="10119181" y="0"/>
            <a:ext cx="2072820" cy="20773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0C727B-D532-4C30-BEC1-0860FDE92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99"/>
          <a:stretch/>
        </p:blipFill>
        <p:spPr>
          <a:xfrm>
            <a:off x="0" y="4523030"/>
            <a:ext cx="1811636" cy="233497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6D22A9A1-D1DC-44E3-B826-DBB0157A7AB8}"/>
              </a:ext>
            </a:extLst>
          </p:cNvPr>
          <p:cNvSpPr txBox="1"/>
          <p:nvPr/>
        </p:nvSpPr>
        <p:spPr>
          <a:xfrm>
            <a:off x="318787" y="2275052"/>
            <a:ext cx="53435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2695" marR="5080" indent="-123063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dirty="0">
                <a:solidFill>
                  <a:srgbClr val="F67B25"/>
                </a:solidFill>
                <a:cs typeface="Calibri"/>
              </a:rPr>
              <a:t>L’EXPÉRIENCE</a:t>
            </a:r>
            <a:r>
              <a:rPr lang="fr-FR" sz="44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fr-FR" sz="4400" b="1" dirty="0">
                <a:solidFill>
                  <a:srgbClr val="5349C9"/>
                </a:solidFill>
                <a:cs typeface="Calibri"/>
              </a:rPr>
              <a:t>ESLSCA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8D3984C-3F50-4A00-8FA2-5217792857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6820" b="37232"/>
          <a:stretch/>
        </p:blipFill>
        <p:spPr>
          <a:xfrm>
            <a:off x="3424237" y="509186"/>
            <a:ext cx="5343525" cy="12566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220A63-E435-47D5-A17D-37EF91BC8120}"/>
              </a:ext>
            </a:extLst>
          </p:cNvPr>
          <p:cNvSpPr/>
          <p:nvPr/>
        </p:nvSpPr>
        <p:spPr>
          <a:xfrm>
            <a:off x="1318131" y="3323843"/>
            <a:ext cx="5343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200" b="1" dirty="0">
                <a:solidFill>
                  <a:schemeClr val="bg1"/>
                </a:solidFill>
                <a:cs typeface="Calibri"/>
              </a:rPr>
              <a:t>Au-delà du </a:t>
            </a:r>
            <a:r>
              <a:rPr lang="fr-FR" sz="3600" b="1" dirty="0">
                <a:solidFill>
                  <a:schemeClr val="bg1"/>
                </a:solidFill>
                <a:cs typeface="Calibri"/>
              </a:rPr>
              <a:t>DIPLÔME</a:t>
            </a:r>
            <a:endParaRPr lang="fr-FR" sz="3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BB5AE-9FC3-4672-B67E-F5CA20EBF0F4}"/>
              </a:ext>
            </a:extLst>
          </p:cNvPr>
          <p:cNvSpPr/>
          <p:nvPr/>
        </p:nvSpPr>
        <p:spPr>
          <a:xfrm>
            <a:off x="2808917" y="4397664"/>
            <a:ext cx="485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200" b="1" dirty="0">
                <a:solidFill>
                  <a:schemeClr val="bg1"/>
                </a:solidFill>
                <a:cs typeface="Calibri"/>
              </a:rPr>
              <a:t>Une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EXPÉRIENCE DE VIE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. </a:t>
            </a:r>
          </a:p>
        </p:txBody>
      </p:sp>
      <p:pic>
        <p:nvPicPr>
          <p:cNvPr id="1026" name="Picture 2" descr="Experience - Free user icons">
            <a:extLst>
              <a:ext uri="{FF2B5EF4-FFF2-40B4-BE49-F238E27FC236}">
                <a16:creationId xmlns:a16="http://schemas.microsoft.com/office/drawing/2014/main" id="{E06A2DDC-BC93-4E36-8B36-66486ED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69" y="3323843"/>
            <a:ext cx="2422550" cy="24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51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0A43D8-2192-4A04-B5D3-04F07FFF2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1" r="21226" b="41834"/>
          <a:stretch/>
        </p:blipFill>
        <p:spPr>
          <a:xfrm>
            <a:off x="9443278" y="1226916"/>
            <a:ext cx="2773350" cy="5620180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C5BAC3BF-A41B-429C-825C-82DEAB000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36" y="314918"/>
            <a:ext cx="11320272" cy="483736"/>
          </a:xfrm>
        </p:spPr>
        <p:txBody>
          <a:bodyPr>
            <a:normAutofit fontScale="92500" lnSpcReduction="10000"/>
          </a:bodyPr>
          <a:lstStyle/>
          <a:p>
            <a:r>
              <a:rPr lang="fr-FR" sz="3200" b="1" dirty="0">
                <a:solidFill>
                  <a:srgbClr val="F67B25"/>
                </a:solidFill>
              </a:rPr>
              <a:t>UNE ÉCOLE ET AUSSI UNE COMMUNAUTÉ INTERNATIONALE</a:t>
            </a:r>
            <a:endParaRPr lang="fr-FR" sz="13800" dirty="0">
              <a:solidFill>
                <a:srgbClr val="3728E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6A28B-9D49-401C-858F-D53F1E4E4949}"/>
              </a:ext>
            </a:extLst>
          </p:cNvPr>
          <p:cNvSpPr/>
          <p:nvPr/>
        </p:nvSpPr>
        <p:spPr>
          <a:xfrm>
            <a:off x="12159" y="0"/>
            <a:ext cx="280449" cy="6858000"/>
          </a:xfrm>
          <a:prstGeom prst="rect">
            <a:avLst/>
          </a:prstGeom>
          <a:solidFill>
            <a:srgbClr val="3728EA"/>
          </a:solidFill>
          <a:ln>
            <a:solidFill>
              <a:srgbClr val="372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7AC83-31B1-44FF-BD40-7590ABF866C2}"/>
              </a:ext>
            </a:extLst>
          </p:cNvPr>
          <p:cNvSpPr/>
          <p:nvPr/>
        </p:nvSpPr>
        <p:spPr>
          <a:xfrm>
            <a:off x="11902736" y="0"/>
            <a:ext cx="280449" cy="6858000"/>
          </a:xfrm>
          <a:prstGeom prst="rect">
            <a:avLst/>
          </a:prstGeom>
          <a:solidFill>
            <a:srgbClr val="3728EA"/>
          </a:solidFill>
          <a:ln>
            <a:solidFill>
              <a:srgbClr val="372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693D9-1D47-4929-BF07-4B8456D3E6E3}"/>
              </a:ext>
            </a:extLst>
          </p:cNvPr>
          <p:cNvSpPr/>
          <p:nvPr/>
        </p:nvSpPr>
        <p:spPr>
          <a:xfrm>
            <a:off x="437536" y="1417197"/>
            <a:ext cx="842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000" dirty="0">
                <a:solidFill>
                  <a:srgbClr val="00449B"/>
                </a:solidFill>
                <a:latin typeface="Calibri"/>
                <a:cs typeface="Calibri"/>
              </a:rPr>
              <a:t>Nos étudiants vivent une expérience humaine et multiculturelle à travers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4AA83-0252-4482-820A-81E123A94233}"/>
              </a:ext>
            </a:extLst>
          </p:cNvPr>
          <p:cNvSpPr/>
          <p:nvPr/>
        </p:nvSpPr>
        <p:spPr>
          <a:xfrm>
            <a:off x="1722892" y="2159831"/>
            <a:ext cx="6290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000" b="1" dirty="0">
                <a:solidFill>
                  <a:srgbClr val="00449B"/>
                </a:solidFill>
                <a:latin typeface="Calibri"/>
                <a:cs typeface="Calibri"/>
              </a:rPr>
              <a:t>Voyages d’études et semestres à l’étranger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3C205-C871-4BDA-BDC2-307400B6EB4F}"/>
              </a:ext>
            </a:extLst>
          </p:cNvPr>
          <p:cNvSpPr/>
          <p:nvPr/>
        </p:nvSpPr>
        <p:spPr>
          <a:xfrm>
            <a:off x="2525501" y="4185935"/>
            <a:ext cx="725732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000" b="1" dirty="0">
                <a:solidFill>
                  <a:srgbClr val="00449B"/>
                </a:solidFill>
                <a:latin typeface="Calibri"/>
                <a:cs typeface="Calibri"/>
              </a:rPr>
              <a:t>Vie de campus dynamique avec plus de 12 nationalités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023F5-932E-4408-A44F-2B5EB7703EB4}"/>
              </a:ext>
            </a:extLst>
          </p:cNvPr>
          <p:cNvSpPr/>
          <p:nvPr/>
        </p:nvSpPr>
        <p:spPr>
          <a:xfrm>
            <a:off x="2124148" y="3141450"/>
            <a:ext cx="588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000" b="1" dirty="0" err="1">
                <a:solidFill>
                  <a:schemeClr val="accent2"/>
                </a:solidFill>
                <a:latin typeface="Calibri"/>
                <a:cs typeface="Calibri"/>
              </a:rPr>
              <a:t>Bootcamps</a:t>
            </a:r>
            <a:r>
              <a:rPr lang="fr-FR" sz="2000" b="1" dirty="0">
                <a:solidFill>
                  <a:schemeClr val="accent2"/>
                </a:solidFill>
                <a:latin typeface="Calibri"/>
                <a:cs typeface="Calibri"/>
              </a:rPr>
              <a:t>, concours et projets </a:t>
            </a:r>
            <a:r>
              <a:rPr lang="fr-FR" sz="2000" b="1" dirty="0" err="1">
                <a:solidFill>
                  <a:schemeClr val="accent2"/>
                </a:solidFill>
                <a:latin typeface="Calibri"/>
                <a:cs typeface="Calibri"/>
              </a:rPr>
              <a:t>multicampus</a:t>
            </a:r>
            <a:endParaRPr lang="fr-FR" sz="20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1D2D00-923C-4AFB-A447-E0A764C23C08}"/>
              </a:ext>
            </a:extLst>
          </p:cNvPr>
          <p:cNvSpPr/>
          <p:nvPr/>
        </p:nvSpPr>
        <p:spPr>
          <a:xfrm>
            <a:off x="3137274" y="5316460"/>
            <a:ext cx="595913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Calibri"/>
                <a:cs typeface="Calibri"/>
              </a:rPr>
              <a:t>Accompagnement carrière et réseau </a:t>
            </a:r>
            <a:r>
              <a:rPr lang="fr-FR" sz="2000" b="1" dirty="0" err="1">
                <a:solidFill>
                  <a:schemeClr val="accent2"/>
                </a:solidFill>
                <a:latin typeface="Calibri"/>
                <a:cs typeface="Calibri"/>
              </a:rPr>
              <a:t>d’alumni</a:t>
            </a:r>
            <a:r>
              <a:rPr lang="fr-FR" sz="2000" b="1" dirty="0">
                <a:solidFill>
                  <a:schemeClr val="accent2"/>
                </a:solidFill>
                <a:latin typeface="Calibri"/>
                <a:cs typeface="Calibri"/>
              </a:rPr>
              <a:t> mondial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AE9E6C0-231C-470A-87B4-D9AFA26A7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92" y="3929714"/>
            <a:ext cx="2334143" cy="1312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01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0AE2ADE-E52B-4826-AA17-A16FF983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6050" t="48682" r="395" b="1"/>
          <a:stretch/>
        </p:blipFill>
        <p:spPr>
          <a:xfrm>
            <a:off x="0" y="0"/>
            <a:ext cx="1805650" cy="20773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0C727B-D532-4C30-BEC1-0860FDE92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19" r="37879"/>
          <a:stretch/>
        </p:blipFill>
        <p:spPr>
          <a:xfrm>
            <a:off x="10602410" y="4523030"/>
            <a:ext cx="1589590" cy="23349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9A3C73-EE45-4030-BF4F-CB985BE0792C}"/>
              </a:ext>
            </a:extLst>
          </p:cNvPr>
          <p:cNvSpPr/>
          <p:nvPr/>
        </p:nvSpPr>
        <p:spPr>
          <a:xfrm>
            <a:off x="6580752" y="1449114"/>
            <a:ext cx="440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b="1" dirty="0">
                <a:solidFill>
                  <a:srgbClr val="00449B"/>
                </a:solidFill>
                <a:latin typeface="Calibri"/>
                <a:cs typeface="Calibri"/>
              </a:rPr>
              <a:t>Participer à des </a:t>
            </a:r>
            <a:r>
              <a:rPr lang="fr-FR" b="1" dirty="0">
                <a:solidFill>
                  <a:schemeClr val="accent2"/>
                </a:solidFill>
                <a:latin typeface="Calibri"/>
                <a:cs typeface="Calibri"/>
              </a:rPr>
              <a:t>échanges</a:t>
            </a:r>
            <a:r>
              <a:rPr lang="fr-FR" b="1" dirty="0">
                <a:solidFill>
                  <a:srgbClr val="00449B"/>
                </a:solidFill>
                <a:latin typeface="Calibri"/>
                <a:cs typeface="Calibri"/>
              </a:rPr>
              <a:t> multi-campus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52668-D25C-4B30-9D52-C010BD735E58}"/>
              </a:ext>
            </a:extLst>
          </p:cNvPr>
          <p:cNvSpPr/>
          <p:nvPr/>
        </p:nvSpPr>
        <p:spPr>
          <a:xfrm>
            <a:off x="279721" y="2637648"/>
            <a:ext cx="4928887" cy="13480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dirty="0">
                <a:solidFill>
                  <a:srgbClr val="00449B"/>
                </a:solidFill>
                <a:latin typeface="Calibri"/>
                <a:cs typeface="Calibri"/>
              </a:rPr>
              <a:t>Grâce au réseau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b="1" dirty="0">
                <a:solidFill>
                  <a:srgbClr val="00449B"/>
                </a:solidFill>
                <a:latin typeface="Calibri"/>
                <a:cs typeface="Calibri"/>
              </a:rPr>
              <a:t>Planeta </a:t>
            </a:r>
            <a:r>
              <a:rPr lang="fr-FR" sz="2400" b="1" dirty="0" err="1">
                <a:solidFill>
                  <a:srgbClr val="00449B"/>
                </a:solidFill>
                <a:latin typeface="Calibri"/>
                <a:cs typeface="Calibri"/>
              </a:rPr>
              <a:t>Formacion</a:t>
            </a:r>
            <a:r>
              <a:rPr lang="fr-FR" sz="2400" b="1" dirty="0">
                <a:solidFill>
                  <a:srgbClr val="00449B"/>
                </a:solidFill>
                <a:latin typeface="Calibri"/>
                <a:cs typeface="Calibri"/>
              </a:rPr>
              <a:t> y Universidades,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dirty="0">
                <a:solidFill>
                  <a:srgbClr val="00449B"/>
                </a:solidFill>
                <a:latin typeface="Calibri"/>
                <a:cs typeface="Calibri"/>
              </a:rPr>
              <a:t>chaque étudiant </a:t>
            </a:r>
            <a:r>
              <a:rPr lang="fr-FR" sz="2400" b="1" dirty="0">
                <a:solidFill>
                  <a:srgbClr val="00449B"/>
                </a:solidFill>
                <a:latin typeface="Calibri"/>
                <a:cs typeface="Calibri"/>
              </a:rPr>
              <a:t>ESLSCA </a:t>
            </a:r>
            <a:r>
              <a:rPr lang="fr-FR" sz="2400" dirty="0">
                <a:solidFill>
                  <a:srgbClr val="00449B"/>
                </a:solidFill>
                <a:latin typeface="Calibri"/>
                <a:cs typeface="Calibri"/>
              </a:rPr>
              <a:t>peut 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058469-ABC9-42F2-A009-4A6CAA7E863D}"/>
              </a:ext>
            </a:extLst>
          </p:cNvPr>
          <p:cNvSpPr/>
          <p:nvPr/>
        </p:nvSpPr>
        <p:spPr>
          <a:xfrm>
            <a:off x="1642541" y="4879596"/>
            <a:ext cx="835939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3200" b="1" dirty="0">
                <a:solidFill>
                  <a:srgbClr val="00449B"/>
                </a:solidFill>
                <a:latin typeface="Calibri"/>
                <a:cs typeface="Calibri"/>
              </a:rPr>
              <a:t>UNE EXPÉRIENCE MONDIALE,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3200" b="1" dirty="0">
                <a:solidFill>
                  <a:srgbClr val="00449B"/>
                </a:solidFill>
                <a:latin typeface="Calibri"/>
                <a:cs typeface="Calibri"/>
              </a:rPr>
              <a:t>GRÂCE À UN </a:t>
            </a:r>
            <a:r>
              <a:rPr lang="fr-FR" sz="3200" b="1" dirty="0">
                <a:solidFill>
                  <a:srgbClr val="F67B25"/>
                </a:solidFill>
                <a:latin typeface="Calibri"/>
                <a:cs typeface="Calibri"/>
              </a:rPr>
              <a:t>RÉSEAU SANS FRONTIÈRES. </a:t>
            </a:r>
          </a:p>
        </p:txBody>
      </p:sp>
      <p:sp>
        <p:nvSpPr>
          <p:cNvPr id="21" name="Sous-titre 5">
            <a:extLst>
              <a:ext uri="{FF2B5EF4-FFF2-40B4-BE49-F238E27FC236}">
                <a16:creationId xmlns:a16="http://schemas.microsoft.com/office/drawing/2014/main" id="{F39CD63A-81D7-4960-8F15-8EB53AD13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36" y="314918"/>
            <a:ext cx="11320272" cy="483736"/>
          </a:xfrm>
        </p:spPr>
        <p:txBody>
          <a:bodyPr>
            <a:normAutofit fontScale="92500" lnSpcReduction="10000"/>
          </a:bodyPr>
          <a:lstStyle/>
          <a:p>
            <a:r>
              <a:rPr lang="fr-FR" sz="3200" b="1" dirty="0">
                <a:solidFill>
                  <a:srgbClr val="F67B25"/>
                </a:solidFill>
              </a:rPr>
              <a:t>LE PARCOURS INTERNATIONAL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553F1-235B-42E5-8859-87DE0962D914}"/>
              </a:ext>
            </a:extLst>
          </p:cNvPr>
          <p:cNvSpPr/>
          <p:nvPr/>
        </p:nvSpPr>
        <p:spPr>
          <a:xfrm>
            <a:off x="6580752" y="2127446"/>
            <a:ext cx="432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b="1" dirty="0">
                <a:solidFill>
                  <a:schemeClr val="accent2"/>
                </a:solidFill>
                <a:cs typeface="Calibri"/>
              </a:rPr>
              <a:t>Étudier sur plusieurs </a:t>
            </a:r>
            <a:r>
              <a:rPr lang="fr-FR" b="1" dirty="0">
                <a:solidFill>
                  <a:srgbClr val="00449B"/>
                </a:solidFill>
                <a:cs typeface="Calibri"/>
              </a:rPr>
              <a:t>campus partenaires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60C5D-BD6E-4954-99E7-18D4C6C5F936}"/>
              </a:ext>
            </a:extLst>
          </p:cNvPr>
          <p:cNvSpPr/>
          <p:nvPr/>
        </p:nvSpPr>
        <p:spPr>
          <a:xfrm>
            <a:off x="6434314" y="2821077"/>
            <a:ext cx="5221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b="1" dirty="0">
                <a:solidFill>
                  <a:srgbClr val="00449B"/>
                </a:solidFill>
                <a:cs typeface="Calibri"/>
              </a:rPr>
              <a:t>Accéder à un </a:t>
            </a:r>
            <a:r>
              <a:rPr lang="fr-FR" b="1" dirty="0">
                <a:solidFill>
                  <a:schemeClr val="accent2"/>
                </a:solidFill>
                <a:cs typeface="Calibri"/>
              </a:rPr>
              <a:t>réseau mondial </a:t>
            </a:r>
            <a:r>
              <a:rPr lang="fr-FR" b="1" dirty="0">
                <a:solidFill>
                  <a:srgbClr val="00449B"/>
                </a:solidFill>
                <a:cs typeface="Calibri"/>
              </a:rPr>
              <a:t>de 15 000 Alumni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F7DBC-9F2C-4E45-99EF-FE2E883C491A}"/>
              </a:ext>
            </a:extLst>
          </p:cNvPr>
          <p:cNvSpPr/>
          <p:nvPr/>
        </p:nvSpPr>
        <p:spPr>
          <a:xfrm>
            <a:off x="6750516" y="3514708"/>
            <a:ext cx="492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b="1" dirty="0">
                <a:solidFill>
                  <a:srgbClr val="00449B"/>
                </a:solidFill>
                <a:cs typeface="Calibri"/>
              </a:rPr>
              <a:t>Obtenir des </a:t>
            </a:r>
            <a:r>
              <a:rPr lang="fr-FR" b="1" dirty="0">
                <a:solidFill>
                  <a:schemeClr val="accent2"/>
                </a:solidFill>
                <a:cs typeface="Calibri"/>
              </a:rPr>
              <a:t>certifications internationales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8788449-9B6F-4649-94D2-5A3D22258C8B}"/>
              </a:ext>
            </a:extLst>
          </p:cNvPr>
          <p:cNvCxnSpPr>
            <a:cxnSpLocks/>
          </p:cNvCxnSpPr>
          <p:nvPr/>
        </p:nvCxnSpPr>
        <p:spPr>
          <a:xfrm flipV="1">
            <a:off x="5208608" y="1645340"/>
            <a:ext cx="1541908" cy="982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E891B46-6B50-4236-A40B-67075C18A4A5}"/>
              </a:ext>
            </a:extLst>
          </p:cNvPr>
          <p:cNvCxnSpPr>
            <a:cxnSpLocks/>
          </p:cNvCxnSpPr>
          <p:nvPr/>
        </p:nvCxnSpPr>
        <p:spPr>
          <a:xfrm flipV="1">
            <a:off x="5240525" y="2338971"/>
            <a:ext cx="1415601" cy="742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01036EC-7B4D-4131-95F7-51AEE9AD3FED}"/>
              </a:ext>
            </a:extLst>
          </p:cNvPr>
          <p:cNvCxnSpPr>
            <a:cxnSpLocks/>
          </p:cNvCxnSpPr>
          <p:nvPr/>
        </p:nvCxnSpPr>
        <p:spPr>
          <a:xfrm flipV="1">
            <a:off x="5240525" y="3057055"/>
            <a:ext cx="1340227" cy="41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A7B7F58-73BD-4C76-A6AC-3069AD5F495F}"/>
              </a:ext>
            </a:extLst>
          </p:cNvPr>
          <p:cNvCxnSpPr>
            <a:cxnSpLocks/>
          </p:cNvCxnSpPr>
          <p:nvPr/>
        </p:nvCxnSpPr>
        <p:spPr>
          <a:xfrm flipV="1">
            <a:off x="5208608" y="3775436"/>
            <a:ext cx="1227267" cy="19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0" grpId="0"/>
      <p:bldP spid="21" grpId="0" build="p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1F9F3-B1FB-4A98-A029-8FE0157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2779" y="2164466"/>
            <a:ext cx="6246442" cy="2070049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+mn-lt"/>
              </a:rPr>
              <a:t>NOS PROGRAMMES </a:t>
            </a:r>
            <a:r>
              <a:rPr lang="en-US" sz="4800" b="1" i="1" dirty="0">
                <a:latin typeface="+mn-lt"/>
              </a:rPr>
              <a:t>ACADÉMIQUES</a:t>
            </a:r>
            <a:endParaRPr lang="fr-FR" sz="4800" b="1" i="1" dirty="0">
              <a:latin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E3DB2F-4EF1-4B9A-AB22-5256068F0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b="22427"/>
          <a:stretch/>
        </p:blipFill>
        <p:spPr bwMode="auto">
          <a:xfrm>
            <a:off x="613460" y="741235"/>
            <a:ext cx="2951544" cy="10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1A4F4B-5C94-43C1-A24D-AD5CFC02B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87" r="49260"/>
          <a:stretch/>
        </p:blipFill>
        <p:spPr>
          <a:xfrm>
            <a:off x="9429620" y="-1"/>
            <a:ext cx="2762380" cy="2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0AE2ADE-E52B-4826-AA17-A16FF983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6050" t="48682" r="395" b="1"/>
          <a:stretch/>
        </p:blipFill>
        <p:spPr>
          <a:xfrm>
            <a:off x="0" y="0"/>
            <a:ext cx="1805650" cy="20773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0C727B-D532-4C30-BEC1-0860FDE92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19" r="37879"/>
          <a:stretch/>
        </p:blipFill>
        <p:spPr>
          <a:xfrm>
            <a:off x="10602410" y="4523030"/>
            <a:ext cx="1589590" cy="23349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3A6B4F-3D12-455A-B705-3D6A113D0E2A}"/>
              </a:ext>
            </a:extLst>
          </p:cNvPr>
          <p:cNvSpPr/>
          <p:nvPr/>
        </p:nvSpPr>
        <p:spPr>
          <a:xfrm>
            <a:off x="1805650" y="218880"/>
            <a:ext cx="10233950" cy="82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67B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67B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en Management de Projet &amp; Business (BAC+3)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F67B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parcours global pour apprendre à piloter, innover et entreprendre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22AD95-4054-47AF-9755-12150A7CC3D5}"/>
              </a:ext>
            </a:extLst>
          </p:cNvPr>
          <p:cNvSpPr/>
          <p:nvPr/>
        </p:nvSpPr>
        <p:spPr>
          <a:xfrm>
            <a:off x="457201" y="5121304"/>
            <a:ext cx="46201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Renforcer les compétences </a:t>
            </a:r>
            <a:r>
              <a:rPr lang="fr-FR" sz="1500" b="1" dirty="0">
                <a:solidFill>
                  <a:srgbClr val="3728EA"/>
                </a:solidFill>
              </a:rPr>
              <a:t>linguistiques et numériques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307CF4-9C51-4682-AC44-2E57F98DF20D}"/>
              </a:ext>
            </a:extLst>
          </p:cNvPr>
          <p:cNvSpPr/>
          <p:nvPr/>
        </p:nvSpPr>
        <p:spPr>
          <a:xfrm>
            <a:off x="6248399" y="5335659"/>
            <a:ext cx="49095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Une </a:t>
            </a:r>
            <a:r>
              <a:rPr lang="fr-FR" sz="1500" b="1" dirty="0">
                <a:solidFill>
                  <a:srgbClr val="3728EA"/>
                </a:solidFill>
              </a:rPr>
              <a:t>pédagogie active et immersive</a:t>
            </a:r>
            <a:r>
              <a:rPr lang="fr-FR" sz="1500" dirty="0">
                <a:solidFill>
                  <a:srgbClr val="3728EA"/>
                </a:solidFill>
              </a:rPr>
              <a:t>, orientée sur l’action et les résultats.</a:t>
            </a:r>
            <a:endParaRPr lang="fr-FR" sz="1500" b="1" i="1" dirty="0">
              <a:solidFill>
                <a:srgbClr val="3728EA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899CCF-BE08-4278-95F3-2C98A29C3C07}"/>
              </a:ext>
            </a:extLst>
          </p:cNvPr>
          <p:cNvSpPr/>
          <p:nvPr/>
        </p:nvSpPr>
        <p:spPr>
          <a:xfrm>
            <a:off x="1218857" y="1605575"/>
            <a:ext cx="30968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b="1" u="sng" dirty="0">
                <a:solidFill>
                  <a:srgbClr val="3728EA"/>
                </a:solidFill>
              </a:rPr>
              <a:t>1. 🎯 Objectifs du programme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1EC518-0CAC-4D77-880A-D7B82B21C6D7}"/>
              </a:ext>
            </a:extLst>
          </p:cNvPr>
          <p:cNvSpPr/>
          <p:nvPr/>
        </p:nvSpPr>
        <p:spPr>
          <a:xfrm>
            <a:off x="6248400" y="1605575"/>
            <a:ext cx="34251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b="1" u="sng" dirty="0">
                <a:solidFill>
                  <a:srgbClr val="3728EA"/>
                </a:solidFill>
              </a:rPr>
              <a:t>2. 💡 Les points forts du </a:t>
            </a:r>
            <a:r>
              <a:rPr lang="fr-FR" b="1" u="sng" dirty="0" err="1">
                <a:solidFill>
                  <a:srgbClr val="3728EA"/>
                </a:solidFill>
              </a:rPr>
              <a:t>Bachelor</a:t>
            </a:r>
            <a:endParaRPr lang="fr-FR" b="1" u="sng" dirty="0">
              <a:solidFill>
                <a:srgbClr val="3728EA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1A6F96-2CF8-45AB-AE61-04024D89E65A}"/>
              </a:ext>
            </a:extLst>
          </p:cNvPr>
          <p:cNvSpPr/>
          <p:nvPr/>
        </p:nvSpPr>
        <p:spPr>
          <a:xfrm>
            <a:off x="457200" y="2149715"/>
            <a:ext cx="462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Former des </a:t>
            </a:r>
            <a:r>
              <a:rPr lang="fr-FR" sz="1500" b="1" dirty="0">
                <a:solidFill>
                  <a:srgbClr val="3728EA"/>
                </a:solidFill>
              </a:rPr>
              <a:t>managers performants</a:t>
            </a:r>
            <a:r>
              <a:rPr lang="fr-FR" sz="1500" dirty="0">
                <a:solidFill>
                  <a:srgbClr val="3728EA"/>
                </a:solidFill>
              </a:rPr>
              <a:t>, responsables et innovants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B8DBD0-8DE4-46B0-8C5F-587270643693}"/>
              </a:ext>
            </a:extLst>
          </p:cNvPr>
          <p:cNvSpPr/>
          <p:nvPr/>
        </p:nvSpPr>
        <p:spPr>
          <a:xfrm>
            <a:off x="457201" y="3140245"/>
            <a:ext cx="462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Développer les </a:t>
            </a:r>
            <a:r>
              <a:rPr lang="fr-FR" sz="1500" b="1" dirty="0">
                <a:solidFill>
                  <a:srgbClr val="3728EA"/>
                </a:solidFill>
              </a:rPr>
              <a:t>capacités décisionnelles </a:t>
            </a:r>
            <a:r>
              <a:rPr lang="fr-FR" sz="1500" dirty="0">
                <a:solidFill>
                  <a:srgbClr val="3728EA"/>
                </a:solidFill>
              </a:rPr>
              <a:t>et le sens de la stratégie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C07E05-6258-4C14-BE3E-8B941EE866C2}"/>
              </a:ext>
            </a:extLst>
          </p:cNvPr>
          <p:cNvSpPr/>
          <p:nvPr/>
        </p:nvSpPr>
        <p:spPr>
          <a:xfrm>
            <a:off x="457201" y="4130774"/>
            <a:ext cx="46201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Acquérir les concepts clés du </a:t>
            </a:r>
            <a:r>
              <a:rPr lang="fr-FR" sz="1500" b="1" dirty="0">
                <a:solidFill>
                  <a:srgbClr val="3728EA"/>
                </a:solidFill>
              </a:rPr>
              <a:t>Management, de la Finance et du Marketing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F03A8D-43F0-485D-9299-6589F87249AE}"/>
              </a:ext>
            </a:extLst>
          </p:cNvPr>
          <p:cNvSpPr/>
          <p:nvPr/>
        </p:nvSpPr>
        <p:spPr>
          <a:xfrm>
            <a:off x="6248400" y="2112493"/>
            <a:ext cx="49095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</a:t>
            </a:r>
            <a:r>
              <a:rPr lang="fr-FR" sz="1500" b="1" dirty="0">
                <a:solidFill>
                  <a:srgbClr val="3728EA"/>
                </a:solidFill>
              </a:rPr>
              <a:t>Double diplomation </a:t>
            </a:r>
            <a:r>
              <a:rPr lang="fr-FR" sz="1500" dirty="0">
                <a:solidFill>
                  <a:srgbClr val="3728EA"/>
                </a:solidFill>
              </a:rPr>
              <a:t>avec ESLSCA Paris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DB174B-7B38-4F25-A690-8DAF53E9BA97}"/>
              </a:ext>
            </a:extLst>
          </p:cNvPr>
          <p:cNvSpPr/>
          <p:nvPr/>
        </p:nvSpPr>
        <p:spPr>
          <a:xfrm>
            <a:off x="6248400" y="3202599"/>
            <a:ext cx="49095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</a:t>
            </a:r>
            <a:r>
              <a:rPr lang="fr-FR" sz="1500" b="1" dirty="0">
                <a:solidFill>
                  <a:srgbClr val="F67B25"/>
                </a:solidFill>
              </a:rPr>
              <a:t>Certificats internationaux dès le 4ᵉ semestre (Tourisme &amp; Événementiel, Sport Management, Data &amp; IA, Fintech) </a:t>
            </a:r>
            <a:r>
              <a:rPr lang="fr-FR" sz="1500" dirty="0">
                <a:solidFill>
                  <a:srgbClr val="3728EA"/>
                </a:solidFill>
              </a:rPr>
              <a:t>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9FBB4E-B4F3-49B5-98E8-DA9187973892}"/>
              </a:ext>
            </a:extLst>
          </p:cNvPr>
          <p:cNvSpPr/>
          <p:nvPr/>
        </p:nvSpPr>
        <p:spPr>
          <a:xfrm>
            <a:off x="6248400" y="2657546"/>
            <a:ext cx="49095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</a:t>
            </a:r>
            <a:r>
              <a:rPr lang="fr-FR" sz="1500" b="1" dirty="0">
                <a:solidFill>
                  <a:srgbClr val="3728EA"/>
                </a:solidFill>
              </a:rPr>
              <a:t>Semestre d’échange </a:t>
            </a:r>
            <a:r>
              <a:rPr lang="fr-FR" sz="1500" dirty="0">
                <a:solidFill>
                  <a:srgbClr val="3728EA"/>
                </a:solidFill>
              </a:rPr>
              <a:t>possible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11424E-3754-4B71-A289-13E5657A0B2C}"/>
              </a:ext>
            </a:extLst>
          </p:cNvPr>
          <p:cNvSpPr/>
          <p:nvPr/>
        </p:nvSpPr>
        <p:spPr>
          <a:xfrm>
            <a:off x="6248400" y="3941551"/>
            <a:ext cx="49095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</a:t>
            </a:r>
            <a:r>
              <a:rPr lang="fr-FR" sz="1500" b="1" dirty="0">
                <a:solidFill>
                  <a:srgbClr val="3728EA"/>
                </a:solidFill>
              </a:rPr>
              <a:t>Stages</a:t>
            </a:r>
            <a:r>
              <a:rPr lang="fr-FR" sz="1500" dirty="0">
                <a:solidFill>
                  <a:srgbClr val="3728EA"/>
                </a:solidFill>
              </a:rPr>
              <a:t> et </a:t>
            </a:r>
            <a:r>
              <a:rPr lang="fr-FR" sz="1500" b="1" dirty="0">
                <a:solidFill>
                  <a:srgbClr val="3728EA"/>
                </a:solidFill>
              </a:rPr>
              <a:t>projets en entreprise </a:t>
            </a:r>
            <a:r>
              <a:rPr lang="fr-FR" sz="1500" dirty="0">
                <a:solidFill>
                  <a:srgbClr val="3728EA"/>
                </a:solidFill>
              </a:rPr>
              <a:t>dès la première année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820F20-FD89-49C5-8D7C-056FC4D5466A}"/>
              </a:ext>
            </a:extLst>
          </p:cNvPr>
          <p:cNvSpPr/>
          <p:nvPr/>
        </p:nvSpPr>
        <p:spPr>
          <a:xfrm>
            <a:off x="6248400" y="4638605"/>
            <a:ext cx="49095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500" dirty="0">
                <a:solidFill>
                  <a:srgbClr val="3728EA"/>
                </a:solidFill>
              </a:rPr>
              <a:t>- </a:t>
            </a:r>
            <a:r>
              <a:rPr lang="fr-FR" sz="1500" b="1" dirty="0" err="1">
                <a:solidFill>
                  <a:srgbClr val="3728EA"/>
                </a:solidFill>
              </a:rPr>
              <a:t>Bootcamps</a:t>
            </a:r>
            <a:r>
              <a:rPr lang="fr-FR" sz="1500" b="1" dirty="0">
                <a:solidFill>
                  <a:srgbClr val="3728EA"/>
                </a:solidFill>
              </a:rPr>
              <a:t> internationaux </a:t>
            </a:r>
            <a:r>
              <a:rPr lang="fr-FR" sz="1500" dirty="0">
                <a:solidFill>
                  <a:srgbClr val="3728EA"/>
                </a:solidFill>
              </a:rPr>
              <a:t>et </a:t>
            </a:r>
            <a:r>
              <a:rPr lang="fr-FR" sz="1500" b="1" dirty="0">
                <a:solidFill>
                  <a:srgbClr val="3728EA"/>
                </a:solidFill>
              </a:rPr>
              <a:t>projets </a:t>
            </a:r>
            <a:r>
              <a:rPr lang="fr-FR" sz="1500" b="1" dirty="0" err="1">
                <a:solidFill>
                  <a:srgbClr val="3728EA"/>
                </a:solidFill>
              </a:rPr>
              <a:t>multicampus</a:t>
            </a:r>
            <a:r>
              <a:rPr lang="fr-FR" sz="1500" b="1" dirty="0">
                <a:solidFill>
                  <a:srgbClr val="3728EA"/>
                </a:solidFill>
              </a:rPr>
              <a:t> </a:t>
            </a:r>
            <a:endParaRPr lang="fr-FR" sz="1500" dirty="0">
              <a:solidFill>
                <a:srgbClr val="3728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0AE2ADE-E52B-4826-AA17-A16FF983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8683" r="50000"/>
          <a:stretch/>
        </p:blipFill>
        <p:spPr>
          <a:xfrm>
            <a:off x="10119181" y="0"/>
            <a:ext cx="2072820" cy="20773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60C727B-D532-4C30-BEC1-0860FDE92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99"/>
          <a:stretch/>
        </p:blipFill>
        <p:spPr>
          <a:xfrm>
            <a:off x="0" y="4523030"/>
            <a:ext cx="1811636" cy="233497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96FE26A-296E-498E-B767-C9683DFB6B14}"/>
              </a:ext>
            </a:extLst>
          </p:cNvPr>
          <p:cNvSpPr txBox="1">
            <a:spLocks/>
          </p:cNvSpPr>
          <p:nvPr/>
        </p:nvSpPr>
        <p:spPr>
          <a:xfrm>
            <a:off x="173620" y="410067"/>
            <a:ext cx="11927254" cy="4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67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Bachelor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67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International en Management de Projet &amp; Business (BAC+3)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3AC134-7994-46B7-98C6-1E6CC2E31C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13"/>
          <a:stretch/>
        </p:blipFill>
        <p:spPr>
          <a:xfrm>
            <a:off x="771073" y="1436751"/>
            <a:ext cx="6259398" cy="2556782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31B6E1-79E1-43E7-90F7-11B6207334BB}"/>
              </a:ext>
            </a:extLst>
          </p:cNvPr>
          <p:cNvSpPr/>
          <p:nvPr/>
        </p:nvSpPr>
        <p:spPr>
          <a:xfrm>
            <a:off x="7456918" y="2253477"/>
            <a:ext cx="4217509" cy="923330"/>
          </a:xfrm>
          <a:prstGeom prst="rect">
            <a:avLst/>
          </a:prstGeom>
          <a:solidFill>
            <a:srgbClr val="3728EA"/>
          </a:solidFill>
          <a:ln>
            <a:solidFill>
              <a:srgbClr val="3728E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Un environnement multiculturel, engagé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et ouvert sur le monde, pour former les talents de l’Afrique de demain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D1D8D-270A-4D02-9D65-02CA32C4D8DE}"/>
              </a:ext>
            </a:extLst>
          </p:cNvPr>
          <p:cNvSpPr/>
          <p:nvPr/>
        </p:nvSpPr>
        <p:spPr>
          <a:xfrm>
            <a:off x="663615" y="4581629"/>
            <a:ext cx="99040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600" dirty="0">
                <a:solidFill>
                  <a:srgbClr val="3728EA"/>
                </a:solidFill>
              </a:rPr>
              <a:t>La vie à ESLSCA Rabat ne se limite pas aux cours : elle prépare les étudiants à la </a:t>
            </a:r>
            <a:r>
              <a:rPr lang="fr-FR" sz="1600" b="1" dirty="0">
                <a:solidFill>
                  <a:srgbClr val="3728EA"/>
                </a:solidFill>
              </a:rPr>
              <a:t>vie professionnelle et personnelle.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FD89B-207B-43F8-AA8E-BE6DB7EF8B79}"/>
              </a:ext>
            </a:extLst>
          </p:cNvPr>
          <p:cNvSpPr/>
          <p:nvPr/>
        </p:nvSpPr>
        <p:spPr>
          <a:xfrm>
            <a:off x="173620" y="1003389"/>
            <a:ext cx="44845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600" b="1" u="sng" dirty="0">
                <a:solidFill>
                  <a:srgbClr val="3728EA"/>
                </a:solidFill>
              </a:rPr>
              <a:t>3. 🎯 L’approche pédagogique – Learning by </a:t>
            </a:r>
            <a:r>
              <a:rPr lang="fr-FR" sz="1600" b="1" u="sng" dirty="0" err="1">
                <a:solidFill>
                  <a:srgbClr val="3728EA"/>
                </a:solidFill>
              </a:rPr>
              <a:t>doing</a:t>
            </a:r>
            <a:endParaRPr lang="fr-FR" sz="1600" u="sng" dirty="0">
              <a:solidFill>
                <a:srgbClr val="3728E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FE663-DAC5-4A96-AC46-2DE8E47321B6}"/>
              </a:ext>
            </a:extLst>
          </p:cNvPr>
          <p:cNvSpPr/>
          <p:nvPr/>
        </p:nvSpPr>
        <p:spPr>
          <a:xfrm>
            <a:off x="173620" y="4179799"/>
            <a:ext cx="46033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600" b="1" u="sng" dirty="0">
                <a:solidFill>
                  <a:srgbClr val="3728EA"/>
                </a:solidFill>
              </a:rPr>
              <a:t>4. 🎓 Une expérience étudiante riche et dynamique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49697-A646-4682-AED7-39311E6EB4F7}"/>
              </a:ext>
            </a:extLst>
          </p:cNvPr>
          <p:cNvSpPr/>
          <p:nvPr/>
        </p:nvSpPr>
        <p:spPr>
          <a:xfrm>
            <a:off x="1360918" y="5059827"/>
            <a:ext cx="920676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3728EA"/>
                </a:solidFill>
              </a:rPr>
              <a:t>Clubs et associations </a:t>
            </a:r>
            <a:r>
              <a:rPr lang="fr-FR" sz="1600" dirty="0">
                <a:solidFill>
                  <a:srgbClr val="3728EA"/>
                </a:solidFill>
              </a:rPr>
              <a:t>étudiantes (Business, Finance, Sport, Culture, Développement durable).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EB3E6-BEEF-4686-B861-D6A9E59228F1}"/>
              </a:ext>
            </a:extLst>
          </p:cNvPr>
          <p:cNvSpPr/>
          <p:nvPr/>
        </p:nvSpPr>
        <p:spPr>
          <a:xfrm>
            <a:off x="2025095" y="5462484"/>
            <a:ext cx="61003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3728EA"/>
                </a:solidFill>
              </a:rPr>
              <a:t>Événements</a:t>
            </a:r>
            <a:r>
              <a:rPr lang="fr-FR" sz="1600" dirty="0">
                <a:solidFill>
                  <a:srgbClr val="3728EA"/>
                </a:solidFill>
              </a:rPr>
              <a:t> et conférences avec des professionnels inspirants.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11976-41B4-4C81-91E2-B0588CDABB7F}"/>
              </a:ext>
            </a:extLst>
          </p:cNvPr>
          <p:cNvSpPr/>
          <p:nvPr/>
        </p:nvSpPr>
        <p:spPr>
          <a:xfrm>
            <a:off x="2546639" y="5865141"/>
            <a:ext cx="68520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3728EA"/>
                </a:solidFill>
              </a:rPr>
              <a:t>Voyages</a:t>
            </a:r>
            <a:r>
              <a:rPr lang="fr-FR" sz="1600" dirty="0">
                <a:solidFill>
                  <a:srgbClr val="3728EA"/>
                </a:solidFill>
              </a:rPr>
              <a:t> d’études, compétitions inter-écoles, actions citoyennes.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0F5BA-37B2-4E13-8698-DE56B6456661}"/>
              </a:ext>
            </a:extLst>
          </p:cNvPr>
          <p:cNvSpPr/>
          <p:nvPr/>
        </p:nvSpPr>
        <p:spPr>
          <a:xfrm>
            <a:off x="3048000" y="6267798"/>
            <a:ext cx="905287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solidFill>
                  <a:srgbClr val="3728EA"/>
                </a:solidFill>
              </a:rPr>
              <a:t>Cérémonie annuelle de remise de diplômes</a:t>
            </a:r>
            <a:r>
              <a:rPr lang="fr-FR" sz="1600" dirty="0">
                <a:solidFill>
                  <a:srgbClr val="3728EA"/>
                </a:solidFill>
              </a:rPr>
              <a:t>, symbole de réussite et de fierté partagée.</a:t>
            </a:r>
          </a:p>
        </p:txBody>
      </p:sp>
    </p:spTree>
    <p:extLst>
      <p:ext uri="{BB962C8B-B14F-4D97-AF65-F5344CB8AC3E}">
        <p14:creationId xmlns:p14="http://schemas.microsoft.com/office/powerpoint/2010/main" val="1295025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6" grpId="0"/>
      <p:bldP spid="7" grpId="0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F6A44C57F8544FB46FCEA875983D40" ma:contentTypeVersion="17" ma:contentTypeDescription="Create a new document." ma:contentTypeScope="" ma:versionID="31181e9d0c08445b0dc62be3780b2da7">
  <xsd:schema xmlns:xsd="http://www.w3.org/2001/XMLSchema" xmlns:xs="http://www.w3.org/2001/XMLSchema" xmlns:p="http://schemas.microsoft.com/office/2006/metadata/properties" xmlns:ns3="0d9dd975-4aad-4029-95fe-a5ff24af8e44" xmlns:ns4="c9db34a5-099b-4bf5-be8b-49d92ea011eb" targetNamespace="http://schemas.microsoft.com/office/2006/metadata/properties" ma:root="true" ma:fieldsID="b8b8acb4d1e8a3b934d553960bf1b002" ns3:_="" ns4:_="">
    <xsd:import namespace="0d9dd975-4aad-4029-95fe-a5ff24af8e44"/>
    <xsd:import namespace="c9db34a5-099b-4bf5-be8b-49d92ea011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dd975-4aad-4029-95fe-a5ff24af8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b34a5-099b-4bf5-be8b-49d92ea011e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9dd975-4aad-4029-95fe-a5ff24af8e44" xsi:nil="true"/>
  </documentManagement>
</p:properties>
</file>

<file path=customXml/itemProps1.xml><?xml version="1.0" encoding="utf-8"?>
<ds:datastoreItem xmlns:ds="http://schemas.openxmlformats.org/officeDocument/2006/customXml" ds:itemID="{F93EE7D6-23CB-42E5-95AC-D09BE92BC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60E30F-BCE9-4719-90DD-2478370B2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9dd975-4aad-4029-95fe-a5ff24af8e44"/>
    <ds:schemaRef ds:uri="c9db34a5-099b-4bf5-be8b-49d92ea01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8347D6-CB47-4596-8B3A-DF93878F9C11}">
  <ds:schemaRefs>
    <ds:schemaRef ds:uri="http://purl.org/dc/elements/1.1/"/>
    <ds:schemaRef ds:uri="c9db34a5-099b-4bf5-be8b-49d92ea011eb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d9dd975-4aad-4029-95fe-a5ff24af8e4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540</Words>
  <Application>Microsoft Office PowerPoint</Application>
  <PresentationFormat>Grand écran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An International Business School Connected to the World.</vt:lpstr>
      <vt:lpstr>9 pays</vt:lpstr>
      <vt:lpstr>Présentation PowerPoint</vt:lpstr>
      <vt:lpstr>Présentation PowerPoint</vt:lpstr>
      <vt:lpstr>Présentation PowerPoint</vt:lpstr>
      <vt:lpstr>Présentation PowerPoint</vt:lpstr>
      <vt:lpstr>NOS PROGRAMMES ACADÉMIQUES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CATALOGUE DE FORMATION INITIALE</dc:title>
  <dc:creator>Rita El Honsali</dc:creator>
  <cp:lastModifiedBy>Ayman Asbaiti</cp:lastModifiedBy>
  <cp:revision>41</cp:revision>
  <dcterms:created xsi:type="dcterms:W3CDTF">2025-11-12T10:21:57Z</dcterms:created>
  <dcterms:modified xsi:type="dcterms:W3CDTF">2026-03-04T14:02:58Z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0x010100B3F6A44C57F8544FB46FCEA875983D40</vt:lpwstr>
  </property>
</Properties>
</file>